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p3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experiences in this unit prepare students for the mastery of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Expectations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LS1-5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Use a model to illustrate how photosynthesis transforms light energy into stored chemical energy.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LS1-7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 model to illustrate that cellular respiration is a chemical process whereby the bonds of food molecules and oxygen molecules are broken and the bonds in new compounds are formed, resulting in a net transfer of energy.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LS2-3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Construct and revise an explanation based on evidence for the cycling of matter and flow of energy in aerobic and anaerobic conditions.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LS2-4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mathematical representations to support claims for the cycling of matter and flow of energy among organisms in an ecosystem.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LS2-5 </a:t>
            </a: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model to illustrate the role of photosynthesis and cellular respiration in the cycling of carbon among the biosphere, atmosphere, hydrosphere, and geosphere.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3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39" name="Google Shape;39;p3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46" name="Google Shape;46;p4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58" name="Google Shape;58;p5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71" name="Google Shape;71;p6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7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7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82" name="Google Shape;82;p7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/>
          <p:nvPr>
            <p:ph idx="2" type="sldImg"/>
          </p:nvPr>
        </p:nvSpPr>
        <p:spPr>
          <a:xfrm>
            <a:off x="1196975" y="695325"/>
            <a:ext cx="4616450" cy="34623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933451" y="4387771"/>
            <a:ext cx="5143500" cy="41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8:notes"/>
          <p:cNvSpPr txBox="1"/>
          <p:nvPr>
            <p:ph idx="10" type="dt"/>
          </p:nvPr>
        </p:nvSpPr>
        <p:spPr>
          <a:xfrm>
            <a:off x="3971929" y="1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9/23/20</a:t>
            </a:r>
            <a:endParaRPr/>
          </a:p>
        </p:txBody>
      </p:sp>
      <p:sp>
        <p:nvSpPr>
          <p:cNvPr id="93" name="Google Shape;93;p8:notes"/>
          <p:cNvSpPr txBox="1"/>
          <p:nvPr>
            <p:ph idx="12" type="sldNum"/>
          </p:nvPr>
        </p:nvSpPr>
        <p:spPr>
          <a:xfrm>
            <a:off x="3971929" y="8775536"/>
            <a:ext cx="3038475" cy="460542"/>
          </a:xfrm>
          <a:prstGeom prst="rect">
            <a:avLst/>
          </a:prstGeom>
          <a:noFill/>
          <a:ln>
            <a:noFill/>
          </a:ln>
        </p:spPr>
        <p:txBody>
          <a:bodyPr anchorCtr="0" anchor="b" bIns="46825" lIns="93675" spcFirstLastPara="1" rIns="93675" wrap="square" tIns="4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  <a:defRPr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57200" y="442000"/>
            <a:ext cx="8235757" cy="5504790"/>
            <a:chOff x="457200" y="442000"/>
            <a:chExt cx="8235757" cy="5504790"/>
          </a:xfrm>
        </p:grpSpPr>
        <p:sp>
          <p:nvSpPr>
            <p:cNvPr id="18" name="Google Shape;18;p3"/>
            <p:cNvSpPr/>
            <p:nvPr/>
          </p:nvSpPr>
          <p:spPr>
            <a:xfrm>
              <a:off x="457200" y="1603390"/>
              <a:ext cx="7251192" cy="434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MH_vertical logo.png"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42912" y="442000"/>
              <a:ext cx="1650045" cy="1039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706001" y="1662793"/>
            <a:ext cx="6400022" cy="734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mbria"/>
              <a:buNone/>
              <a:defRPr b="1" sz="4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146175"/>
            <a:ext cx="3994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146175"/>
            <a:ext cx="399415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1800"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57200" y="1785937"/>
            <a:ext cx="399415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6576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mbria"/>
              <a:buNone/>
              <a:defRPr b="1" i="0" sz="28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1148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MH_horizontal logo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24799" y="6399660"/>
            <a:ext cx="1912424" cy="3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0"/>
            <a:ext cx="6775704" cy="1737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821424" y="0"/>
            <a:ext cx="2340864" cy="1741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4294967295" type="subTitle"/>
          </p:nvPr>
        </p:nvSpPr>
        <p:spPr>
          <a:xfrm>
            <a:off x="696995" y="1840108"/>
            <a:ext cx="692875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1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HMH Science Dimensions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Biology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40"/>
              <a:buFont typeface="Arial"/>
              <a:buNone/>
            </a:pPr>
            <a:r>
              <a:rPr b="1" i="0" lang="en-US" sz="3200" u="none" cap="none" strike="noStrike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Unit 3 Matter and Energy in Living Systems</a:t>
            </a:r>
            <a:endParaRPr/>
          </a:p>
          <a:p>
            <a:pPr indent="0" lvl="0" marL="230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Matter and Energy in Living Systems</a:t>
            </a:r>
            <a:endParaRPr/>
          </a:p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431" y="337206"/>
            <a:ext cx="656635" cy="62803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3</a:t>
            </a:r>
            <a:endParaRPr/>
          </a:p>
        </p:txBody>
      </p:sp>
      <p:sp>
        <p:nvSpPr>
          <p:cNvPr id="52" name="Google Shape;52;p9"/>
          <p:cNvSpPr txBox="1"/>
          <p:nvPr/>
        </p:nvSpPr>
        <p:spPr>
          <a:xfrm>
            <a:off x="457200" y="6040750"/>
            <a:ext cx="79245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Kelp forests are important aquatic ecosystems.</a:t>
            </a:r>
            <a:endParaRPr/>
          </a:p>
        </p:txBody>
      </p:sp>
      <p:pic>
        <p:nvPicPr>
          <p:cNvPr id="53" name="Google Shape;53;p9" title="3.0.P-Kelp Forest Video - Made with Clipchamp_1736881578171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4" y="1432376"/>
            <a:ext cx="7104850" cy="399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11100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Living Systems</a:t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6062171" y="2194006"/>
            <a:ext cx="2632362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you think plants and animals grow if no new matter is added to the system?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250282" y="5481844"/>
            <a:ext cx="56630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These terrariums are </a:t>
            </a:r>
            <a:b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self-sustaining environments.</a:t>
            </a:r>
            <a:endParaRPr/>
          </a:p>
        </p:txBody>
      </p:sp>
      <p:pic>
        <p:nvPicPr>
          <p:cNvPr descr="A drawing of a person&#10;&#10;Description automatically generated" id="64" name="Google Shape;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65" name="Google Shape;65;p10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3</a:t>
            </a:r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282" y="1124377"/>
            <a:ext cx="5663096" cy="4247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Driving Questions</a:t>
            </a:r>
            <a:endParaRPr/>
          </a:p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311100" y="854236"/>
            <a:ext cx="8087832" cy="4216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you move through the unit, gather evidence to help you answer the following questions:</a:t>
            </a:r>
            <a:b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do plants need to survive? How do plants obtain energy?</a:t>
            </a:r>
            <a:b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animals obtain energy to grow?</a:t>
            </a:r>
            <a:b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are energy and matter transferred through organisms and their environment?</a:t>
            </a:r>
            <a:endParaRPr/>
          </a:p>
        </p:txBody>
      </p:sp>
      <p:pic>
        <p:nvPicPr>
          <p:cNvPr descr="A drawing of a person&#10;&#10;Description automatically generated"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Project</a:t>
            </a:r>
            <a:endParaRPr/>
          </a:p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395765" y="1328368"/>
            <a:ext cx="8087832" cy="3462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Bottle Biome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energy and matter cycle through a closed system such as the Earth system? How do the plants and animals survive? Make your own closed biological system inside a bottle, and investigate how the plants and animals survive with no materials being added to the system. Can you explain how the bottle represents Earth?</a:t>
            </a:r>
            <a:endParaRPr b="0" i="0" sz="25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465" y="5574925"/>
            <a:ext cx="31242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395765" y="286314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>
                <a:solidFill>
                  <a:srgbClr val="F2A900"/>
                </a:solidFill>
                <a:latin typeface="Cambria"/>
                <a:ea typeface="Cambria"/>
                <a:cs typeface="Cambria"/>
                <a:sym typeface="Cambria"/>
              </a:rPr>
              <a:t>Unit Review</a:t>
            </a:r>
            <a:endParaRPr/>
          </a:p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395765" y="1074369"/>
            <a:ext cx="8087832" cy="509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Synthesize the Unit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a concept map, other graphic organizer, or outline using the Study Guides you made for each lesson in this unit. Be sure to use evidence to support your claims.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synthesizing individual information, remember to follow these general steps: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Find the central idea of each piece of information.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Think about the relationships among the central ideas.</a:t>
            </a:r>
            <a:b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Combine the ideas to come up with a new understanding.</a:t>
            </a:r>
            <a:endParaRPr/>
          </a:p>
        </p:txBody>
      </p:sp>
      <p:pic>
        <p:nvPicPr>
          <p:cNvPr descr="A drawing of a person&#10;&#10;Description automatically generated" id="98" name="Google Shape;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61" y="286314"/>
            <a:ext cx="474345" cy="52641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7568497" y="-59713"/>
            <a:ext cx="64793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318213"/>
            <a:ext cx="8229600" cy="6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A900"/>
              </a:buClr>
              <a:buSzPts val="2800"/>
              <a:buFont typeface="Cambria"/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457200" y="1151692"/>
            <a:ext cx="8229600" cy="4799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b="1" lang="en-US"/>
              <a:t>Unit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i="1" lang="en-US"/>
              <a:t>fish in kelp forest video</a:t>
            </a:r>
            <a:r>
              <a:rPr lang="en-US"/>
              <a:t> ©WOWstockfootage/Iconica Video/Getty Images; </a:t>
            </a:r>
            <a:r>
              <a:rPr i="1" lang="en-US"/>
              <a:t>terrarium ©HMH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b="1" i="1"/>
          </a:p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457200" y="6375025"/>
            <a:ext cx="682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MH_PPT_TemplateF">
  <a:themeElements>
    <a:clrScheme name="HMH">
      <a:dk1>
        <a:srgbClr val="54585A"/>
      </a:dk1>
      <a:lt1>
        <a:srgbClr val="FFFFFF"/>
      </a:lt1>
      <a:dk2>
        <a:srgbClr val="F2A900"/>
      </a:dk2>
      <a:lt2>
        <a:srgbClr val="898D8D"/>
      </a:lt2>
      <a:accent1>
        <a:srgbClr val="6F83C1"/>
      </a:accent1>
      <a:accent2>
        <a:srgbClr val="CE3D95"/>
      </a:accent2>
      <a:accent3>
        <a:srgbClr val="00A8C8"/>
      </a:accent3>
      <a:accent4>
        <a:srgbClr val="EF4E45"/>
      </a:accent4>
      <a:accent5>
        <a:srgbClr val="B2B935"/>
      </a:accent5>
      <a:accent6>
        <a:srgbClr val="ED2C67"/>
      </a:accent6>
      <a:hlink>
        <a:srgbClr val="F48132"/>
      </a:hlink>
      <a:folHlink>
        <a:srgbClr val="72BE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